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5"/>
  </p:notesMasterIdLst>
  <p:sldIdLst>
    <p:sldId id="265" r:id="rId6"/>
    <p:sldId id="286" r:id="rId7"/>
    <p:sldId id="287" r:id="rId8"/>
    <p:sldId id="296" r:id="rId9"/>
    <p:sldId id="257" r:id="rId10"/>
    <p:sldId id="258" r:id="rId11"/>
    <p:sldId id="259" r:id="rId12"/>
    <p:sldId id="260" r:id="rId13"/>
    <p:sldId id="262" r:id="rId14"/>
    <p:sldId id="285" r:id="rId15"/>
    <p:sldId id="263" r:id="rId16"/>
    <p:sldId id="283" r:id="rId17"/>
    <p:sldId id="289" r:id="rId18"/>
    <p:sldId id="290" r:id="rId19"/>
    <p:sldId id="291" r:id="rId20"/>
    <p:sldId id="292" r:id="rId21"/>
    <p:sldId id="293" r:id="rId22"/>
    <p:sldId id="294" r:id="rId23"/>
    <p:sldId id="29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D22155-831D-4050-B3C0-E9D26DD3ACD5}" v="3" dt="2025-08-05T21:19:32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3858" autoAdjust="0"/>
  </p:normalViewPr>
  <p:slideViewPr>
    <p:cSldViewPr>
      <p:cViewPr varScale="1">
        <p:scale>
          <a:sx n="67" d="100"/>
          <a:sy n="67" d="100"/>
        </p:scale>
        <p:origin x="279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ce Lee" userId="cbb00017-9d20-474b-be22-2b0199cdba23" providerId="ADAL" clId="{E6D22155-831D-4050-B3C0-E9D26DD3ACD5}"/>
    <pc:docChg chg="custSel delSld modSld">
      <pc:chgData name="Grace Lee" userId="cbb00017-9d20-474b-be22-2b0199cdba23" providerId="ADAL" clId="{E6D22155-831D-4050-B3C0-E9D26DD3ACD5}" dt="2025-08-05T21:19:37.669" v="1688" actId="108"/>
      <pc:docMkLst>
        <pc:docMk/>
      </pc:docMkLst>
      <pc:sldChg chg="modSp mod">
        <pc:chgData name="Grace Lee" userId="cbb00017-9d20-474b-be22-2b0199cdba23" providerId="ADAL" clId="{E6D22155-831D-4050-B3C0-E9D26DD3ACD5}" dt="2025-08-05T21:03:48.726" v="420" actId="1076"/>
        <pc:sldMkLst>
          <pc:docMk/>
          <pc:sldMk cId="522824811" sldId="257"/>
        </pc:sldMkLst>
        <pc:spChg chg="mod">
          <ac:chgData name="Grace Lee" userId="cbb00017-9d20-474b-be22-2b0199cdba23" providerId="ADAL" clId="{E6D22155-831D-4050-B3C0-E9D26DD3ACD5}" dt="2025-08-05T21:03:48.726" v="420" actId="1076"/>
          <ac:spMkLst>
            <pc:docMk/>
            <pc:sldMk cId="522824811" sldId="257"/>
            <ac:spMk id="8" creationId="{00000000-0000-0000-0000-000000000000}"/>
          </ac:spMkLst>
        </pc:spChg>
      </pc:sldChg>
      <pc:sldChg chg="modSp mod">
        <pc:chgData name="Grace Lee" userId="cbb00017-9d20-474b-be22-2b0199cdba23" providerId="ADAL" clId="{E6D22155-831D-4050-B3C0-E9D26DD3ACD5}" dt="2025-08-05T21:06:21.320" v="568" actId="20577"/>
        <pc:sldMkLst>
          <pc:docMk/>
          <pc:sldMk cId="1061168878" sldId="259"/>
        </pc:sldMkLst>
        <pc:spChg chg="mod">
          <ac:chgData name="Grace Lee" userId="cbb00017-9d20-474b-be22-2b0199cdba23" providerId="ADAL" clId="{E6D22155-831D-4050-B3C0-E9D26DD3ACD5}" dt="2025-08-05T21:06:21.320" v="568" actId="20577"/>
          <ac:spMkLst>
            <pc:docMk/>
            <pc:sldMk cId="1061168878" sldId="259"/>
            <ac:spMk id="8" creationId="{00000000-0000-0000-0000-000000000000}"/>
          </ac:spMkLst>
        </pc:spChg>
      </pc:sldChg>
      <pc:sldChg chg="modSp mod">
        <pc:chgData name="Grace Lee" userId="cbb00017-9d20-474b-be22-2b0199cdba23" providerId="ADAL" clId="{E6D22155-831D-4050-B3C0-E9D26DD3ACD5}" dt="2025-08-05T21:07:30.586" v="850" actId="20577"/>
        <pc:sldMkLst>
          <pc:docMk/>
          <pc:sldMk cId="1772742120" sldId="260"/>
        </pc:sldMkLst>
        <pc:spChg chg="mod">
          <ac:chgData name="Grace Lee" userId="cbb00017-9d20-474b-be22-2b0199cdba23" providerId="ADAL" clId="{E6D22155-831D-4050-B3C0-E9D26DD3ACD5}" dt="2025-08-05T21:07:30.586" v="850" actId="20577"/>
          <ac:spMkLst>
            <pc:docMk/>
            <pc:sldMk cId="1772742120" sldId="260"/>
            <ac:spMk id="12" creationId="{00000000-0000-0000-0000-000000000000}"/>
          </ac:spMkLst>
        </pc:spChg>
      </pc:sldChg>
      <pc:sldChg chg="modSp mod">
        <pc:chgData name="Grace Lee" userId="cbb00017-9d20-474b-be22-2b0199cdba23" providerId="ADAL" clId="{E6D22155-831D-4050-B3C0-E9D26DD3ACD5}" dt="2025-08-05T21:08:58.341" v="1235" actId="20577"/>
        <pc:sldMkLst>
          <pc:docMk/>
          <pc:sldMk cId="1391834409" sldId="262"/>
        </pc:sldMkLst>
        <pc:spChg chg="mod">
          <ac:chgData name="Grace Lee" userId="cbb00017-9d20-474b-be22-2b0199cdba23" providerId="ADAL" clId="{E6D22155-831D-4050-B3C0-E9D26DD3ACD5}" dt="2025-08-05T21:08:58.341" v="1235" actId="20577"/>
          <ac:spMkLst>
            <pc:docMk/>
            <pc:sldMk cId="1391834409" sldId="262"/>
            <ac:spMk id="12" creationId="{00000000-0000-0000-0000-000000000000}"/>
          </ac:spMkLst>
        </pc:spChg>
      </pc:sldChg>
      <pc:sldChg chg="modSp mod">
        <pc:chgData name="Grace Lee" userId="cbb00017-9d20-474b-be22-2b0199cdba23" providerId="ADAL" clId="{E6D22155-831D-4050-B3C0-E9D26DD3ACD5}" dt="2025-08-05T21:11:17.653" v="1433" actId="20577"/>
        <pc:sldMkLst>
          <pc:docMk/>
          <pc:sldMk cId="35127784" sldId="263"/>
        </pc:sldMkLst>
        <pc:spChg chg="mod">
          <ac:chgData name="Grace Lee" userId="cbb00017-9d20-474b-be22-2b0199cdba23" providerId="ADAL" clId="{E6D22155-831D-4050-B3C0-E9D26DD3ACD5}" dt="2025-08-05T21:11:17.653" v="1433" actId="20577"/>
          <ac:spMkLst>
            <pc:docMk/>
            <pc:sldMk cId="35127784" sldId="263"/>
            <ac:spMk id="12" creationId="{00000000-0000-0000-0000-000000000000}"/>
          </ac:spMkLst>
        </pc:spChg>
      </pc:sldChg>
      <pc:sldChg chg="modSp del mod">
        <pc:chgData name="Grace Lee" userId="cbb00017-9d20-474b-be22-2b0199cdba23" providerId="ADAL" clId="{E6D22155-831D-4050-B3C0-E9D26DD3ACD5}" dt="2025-08-05T21:11:20.656" v="1434" actId="47"/>
        <pc:sldMkLst>
          <pc:docMk/>
          <pc:sldMk cId="14274532" sldId="264"/>
        </pc:sldMkLst>
        <pc:spChg chg="mod">
          <ac:chgData name="Grace Lee" userId="cbb00017-9d20-474b-be22-2b0199cdba23" providerId="ADAL" clId="{E6D22155-831D-4050-B3C0-E9D26DD3ACD5}" dt="2025-08-05T21:09:48.780" v="1283" actId="21"/>
          <ac:spMkLst>
            <pc:docMk/>
            <pc:sldMk cId="14274532" sldId="264"/>
            <ac:spMk id="12" creationId="{00000000-0000-0000-0000-000000000000}"/>
          </ac:spMkLst>
        </pc:spChg>
      </pc:sldChg>
      <pc:sldChg chg="modSp mod">
        <pc:chgData name="Grace Lee" userId="cbb00017-9d20-474b-be22-2b0199cdba23" providerId="ADAL" clId="{E6D22155-831D-4050-B3C0-E9D26DD3ACD5}" dt="2025-08-05T21:19:37.669" v="1688" actId="108"/>
        <pc:sldMkLst>
          <pc:docMk/>
          <pc:sldMk cId="1957936477" sldId="283"/>
        </pc:sldMkLst>
        <pc:spChg chg="mod">
          <ac:chgData name="Grace Lee" userId="cbb00017-9d20-474b-be22-2b0199cdba23" providerId="ADAL" clId="{E6D22155-831D-4050-B3C0-E9D26DD3ACD5}" dt="2025-08-05T21:19:37.669" v="1688" actId="108"/>
          <ac:spMkLst>
            <pc:docMk/>
            <pc:sldMk cId="1957936477" sldId="283"/>
            <ac:spMk id="54275" creationId="{00000000-0000-0000-0000-000000000000}"/>
          </ac:spMkLst>
        </pc:spChg>
      </pc:sldChg>
    </pc:docChg>
  </pc:docChgLst>
  <pc:docChgLst>
    <pc:chgData name="Grace Lee" userId="cbb00017-9d20-474b-be22-2b0199cdba23" providerId="ADAL" clId="{9178AB4D-1723-49F3-A38D-8A8CAFBAA41B}"/>
    <pc:docChg chg="modSld">
      <pc:chgData name="Grace Lee" userId="cbb00017-9d20-474b-be22-2b0199cdba23" providerId="ADAL" clId="{9178AB4D-1723-49F3-A38D-8A8CAFBAA41B}" dt="2025-06-11T22:24:25.192" v="7" actId="20577"/>
      <pc:docMkLst>
        <pc:docMk/>
      </pc:docMkLst>
      <pc:sldChg chg="modSp">
        <pc:chgData name="Grace Lee" userId="cbb00017-9d20-474b-be22-2b0199cdba23" providerId="ADAL" clId="{9178AB4D-1723-49F3-A38D-8A8CAFBAA41B}" dt="2025-06-11T22:23:30.599" v="0"/>
        <pc:sldMkLst>
          <pc:docMk/>
          <pc:sldMk cId="1338878607" sldId="265"/>
        </pc:sldMkLst>
        <pc:spChg chg="mod">
          <ac:chgData name="Grace Lee" userId="cbb00017-9d20-474b-be22-2b0199cdba23" providerId="ADAL" clId="{9178AB4D-1723-49F3-A38D-8A8CAFBAA41B}" dt="2025-06-11T22:23:30.599" v="0"/>
          <ac:spMkLst>
            <pc:docMk/>
            <pc:sldMk cId="1338878607" sldId="265"/>
            <ac:spMk id="15365" creationId="{00000000-0000-0000-0000-000000000000}"/>
          </ac:spMkLst>
        </pc:spChg>
      </pc:sldChg>
      <pc:sldChg chg="modSp mod modNotesTx">
        <pc:chgData name="Grace Lee" userId="cbb00017-9d20-474b-be22-2b0199cdba23" providerId="ADAL" clId="{9178AB4D-1723-49F3-A38D-8A8CAFBAA41B}" dt="2025-06-11T22:24:25.192" v="7" actId="20577"/>
        <pc:sldMkLst>
          <pc:docMk/>
          <pc:sldMk cId="1957936477" sldId="283"/>
        </pc:sldMkLst>
        <pc:spChg chg="mod">
          <ac:chgData name="Grace Lee" userId="cbb00017-9d20-474b-be22-2b0199cdba23" providerId="ADAL" clId="{9178AB4D-1723-49F3-A38D-8A8CAFBAA41B}" dt="2025-06-11T22:24:21.733" v="6" actId="20577"/>
          <ac:spMkLst>
            <pc:docMk/>
            <pc:sldMk cId="1957936477" sldId="283"/>
            <ac:spMk id="5427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86A5A-0426-4241-8129-42C81D5D481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470D8-1C70-485D-B24C-CF9F6B08A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0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D45CB4-B4B7-46A5-9005-91F5F75233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59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75EF6A-44DB-45E7-9F1C-B3E73033553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78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D4256A-D9AE-4221-AFC4-27AAE781BDA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87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2EBE83-E2E7-4D25-8007-01552D6F6B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08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4213"/>
            <a:ext cx="4572000" cy="343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D4256A-D9AE-4221-AFC4-27AAE781BDA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163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4213"/>
            <a:ext cx="4572000" cy="343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D4256A-D9AE-4221-AFC4-27AAE781BDA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163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4213"/>
            <a:ext cx="4572000" cy="343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D4256A-D9AE-4221-AFC4-27AAE781BDA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3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4213"/>
            <a:ext cx="4572000" cy="343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D4256A-D9AE-4221-AFC4-27AAE781BDA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18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4231C3-854B-4977-831B-703B426A50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91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4231C3-854B-4977-831B-703B426A50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023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4231C3-854B-4977-831B-703B426A50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023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4213"/>
            <a:ext cx="4572000" cy="3430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D4256A-D9AE-4221-AFC4-27AAE781BDA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606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2EBE83-E2E7-4D25-8007-01552D6F6B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53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2EBE83-E2E7-4D25-8007-01552D6F6B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08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2EBE83-E2E7-4D25-8007-01552D6F6B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08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2EBE83-E2E7-4D25-8007-01552D6F6B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08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2EBE83-E2E7-4D25-8007-01552D6F6B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085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2EBE83-E2E7-4D25-8007-01552D6F6B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08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2EBE83-E2E7-4D25-8007-01552D6F6B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08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0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59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2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43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30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6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94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7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23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08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B2CFA-8AD1-4DC9-B943-743D1966AE6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4B506-20FB-4A16-A0DC-5C2CA0C7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1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ctcard.ua.ed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egistrar@law.ua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abar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strar.ua.edu/student-services/transcript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0822" y="2209800"/>
            <a:ext cx="7696200" cy="180290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/>
              <a:t>Supplemental Orientation Slides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644652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5688014" y="314656"/>
            <a:ext cx="277018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4400" b="1" dirty="0">
                <a:latin typeface="Calibri" pitchFamily="34" charset="0"/>
              </a:rPr>
              <a:t>Fall 2025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964" y="4038600"/>
            <a:ext cx="3946071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393228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878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>
          <a:xfrm>
            <a:off x="3187086" y="316706"/>
            <a:ext cx="5721967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b="1" dirty="0"/>
              <a:t>BamaCash</a:t>
            </a:r>
          </a:p>
        </p:txBody>
      </p:sp>
      <p:sp>
        <p:nvSpPr>
          <p:cNvPr id="12" name="Rectangle 17"/>
          <p:cNvSpPr txBox="1">
            <a:spLocks noChangeArrowheads="1"/>
          </p:cNvSpPr>
          <p:nvPr/>
        </p:nvSpPr>
        <p:spPr bwMode="auto">
          <a:xfrm>
            <a:off x="426131" y="1705307"/>
            <a:ext cx="84947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indent="-5715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Calibri" pitchFamily="34" charset="0"/>
              </a:rPr>
              <a:t>You may use </a:t>
            </a:r>
            <a:r>
              <a:rPr lang="en-US" sz="3600" dirty="0" err="1">
                <a:solidFill>
                  <a:srgbClr val="000000"/>
                </a:solidFill>
                <a:latin typeface="Calibri" pitchFamily="34" charset="0"/>
              </a:rPr>
              <a:t>BamaCash</a:t>
            </a:r>
            <a:r>
              <a:rPr lang="en-US" sz="3600" dirty="0">
                <a:solidFill>
                  <a:srgbClr val="000000"/>
                </a:solidFill>
                <a:latin typeface="Calibri" pitchFamily="34" charset="0"/>
              </a:rPr>
              <a:t> for printing and for purchasing items at the vending machines and café.</a:t>
            </a:r>
          </a:p>
          <a:p>
            <a:pPr marL="571500" indent="-5715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0000"/>
              </a:solidFill>
              <a:latin typeface="Calibri" pitchFamily="34" charset="0"/>
            </a:endParaRPr>
          </a:p>
          <a:p>
            <a:pPr marL="571500" indent="-5715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Calibri" pitchFamily="34" charset="0"/>
              </a:rPr>
              <a:t>Use actcard.ua.edu to establish a BamaCash account or add money to an existing account.</a:t>
            </a:r>
          </a:p>
          <a:p>
            <a:pPr>
              <a:buClr>
                <a:srgbClr val="A60000"/>
              </a:buClr>
              <a:buSzPct val="100000"/>
            </a:pPr>
            <a:r>
              <a:rPr lang="en-US" sz="3600" dirty="0">
                <a:solidFill>
                  <a:srgbClr val="000000"/>
                </a:solidFill>
                <a:latin typeface="Calibri" pitchFamily="34" charset="0"/>
              </a:rPr>
              <a:t>  </a:t>
            </a:r>
          </a:p>
          <a:p>
            <a:pPr indent="-365125">
              <a:buClr>
                <a:srgbClr val="A60000"/>
              </a:buClr>
              <a:buSzPct val="100000"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indent="-365125">
              <a:spcBef>
                <a:spcPct val="20000"/>
              </a:spcBef>
            </a:pP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2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5169562"/>
            <a:ext cx="340995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45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/>
              <a:t>Printing from Lab   </a:t>
            </a:r>
            <a:br>
              <a:rPr lang="en-US" b="1" dirty="0"/>
            </a:br>
            <a:r>
              <a:rPr lang="en-US" b="1" dirty="0"/>
              <a:t>Computers and Laptops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1"/>
            <a:ext cx="8229600" cy="4455458"/>
          </a:xfrm>
        </p:spPr>
        <p:txBody>
          <a:bodyPr/>
          <a:lstStyle/>
          <a:p>
            <a:pPr>
              <a:buClr>
                <a:srgbClr val="A60000"/>
              </a:buClr>
            </a:pPr>
            <a:r>
              <a:rPr lang="en-US" sz="2800" dirty="0"/>
              <a:t>Instructions on printing from the lab computers are in the computer lab.</a:t>
            </a:r>
          </a:p>
          <a:p>
            <a:pPr>
              <a:buClr>
                <a:srgbClr val="A60000"/>
              </a:buClr>
            </a:pPr>
            <a:r>
              <a:rPr lang="en-US" sz="2800" dirty="0"/>
              <a:t>To print from your laptop to the lab, please see instructions on our website under Technology under the Students tab.</a:t>
            </a:r>
          </a:p>
          <a:p>
            <a:pPr>
              <a:buClr>
                <a:srgbClr val="A60000"/>
              </a:buClr>
            </a:pPr>
            <a:r>
              <a:rPr lang="en-US" sz="2800" dirty="0"/>
              <a:t>Go to the printer station, and swipe your Action Card through the reader on the top if the monitor.</a:t>
            </a:r>
          </a:p>
          <a:p>
            <a:pPr>
              <a:buClr>
                <a:srgbClr val="A60000"/>
              </a:buClr>
            </a:pPr>
            <a:r>
              <a:rPr lang="en-US" sz="2800" dirty="0"/>
              <a:t>Select your print job. Your BamaCash account will be debited.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542585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728755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393228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246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754" name="Rectangle 16"/>
          <p:cNvSpPr>
            <a:spLocks noGrp="1" noChangeArrowheads="1"/>
          </p:cNvSpPr>
          <p:nvPr>
            <p:ph type="title"/>
          </p:nvPr>
        </p:nvSpPr>
        <p:spPr>
          <a:xfrm>
            <a:off x="3092824" y="319372"/>
            <a:ext cx="5871883" cy="685799"/>
          </a:xfrm>
        </p:spPr>
        <p:txBody>
          <a:bodyPr>
            <a:normAutofit fontScale="90000"/>
          </a:bodyPr>
          <a:lstStyle/>
          <a:p>
            <a:pPr algn="r"/>
            <a:r>
              <a:rPr lang="en-US" sz="3400" b="1" dirty="0"/>
              <a:t>Services Offered by Other Campus Departments Cont’d</a:t>
            </a:r>
          </a:p>
        </p:txBody>
      </p:sp>
      <p:sp>
        <p:nvSpPr>
          <p:cNvPr id="74755" name="Rectangle 17"/>
          <p:cNvSpPr txBox="1">
            <a:spLocks noChangeArrowheads="1"/>
          </p:cNvSpPr>
          <p:nvPr/>
        </p:nvSpPr>
        <p:spPr bwMode="auto">
          <a:xfrm>
            <a:off x="685800" y="1779665"/>
            <a:ext cx="7772400" cy="468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rgbClr val="A6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</a:rPr>
              <a:t>ACT card purchase or replacement and Bama Cash - Auxiliary Services, 451 Campus Drive E. (Campus Drive Deck), </a:t>
            </a:r>
            <a:r>
              <a:rPr lang="en-US" sz="3200" dirty="0">
                <a:solidFill>
                  <a:srgbClr val="000000"/>
                </a:solidFill>
                <a:latin typeface="Calibri" pitchFamily="34" charset="0"/>
                <a:hlinkClick r:id="rId3"/>
              </a:rPr>
              <a:t>http://actcard.ua.edu</a:t>
            </a: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  <a:p>
            <a:pPr marL="342900" indent="-342900">
              <a:buClr>
                <a:srgbClr val="A6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</a:rPr>
              <a:t>Transportation Services (pay parking tickets, purchase a hang tag or a replacement hang tag) - Auxiliary Services, 451 Campus Drive E. (Campus Drive Deck)</a:t>
            </a:r>
          </a:p>
          <a:p>
            <a:pPr indent="-365125">
              <a:buClr>
                <a:srgbClr val="A60000"/>
              </a:buClr>
              <a:buSzPct val="100000"/>
              <a:buFont typeface="Arial" charset="0"/>
              <a:buChar char="•"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245063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801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>
          <a:xfrm>
            <a:off x="3746376" y="316706"/>
            <a:ext cx="4809479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b="1" dirty="0"/>
              <a:t>Exams</a:t>
            </a:r>
          </a:p>
        </p:txBody>
      </p:sp>
      <p:sp>
        <p:nvSpPr>
          <p:cNvPr id="8" name="Rectangle 17"/>
          <p:cNvSpPr txBox="1">
            <a:spLocks noChangeArrowheads="1"/>
          </p:cNvSpPr>
          <p:nvPr/>
        </p:nvSpPr>
        <p:spPr bwMode="auto">
          <a:xfrm>
            <a:off x="533400" y="1751806"/>
            <a:ext cx="8494712" cy="407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Exams must be taken at the regularly scheduled time 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except under extraordinary circumstances.</a:t>
            </a:r>
          </a:p>
          <a:p>
            <a:pPr marL="914400" lvl="1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Check the Handbook for what constitutes an extraordinary circumstance.  </a:t>
            </a:r>
          </a:p>
          <a:p>
            <a:pPr marL="914400" lvl="1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Any exam that is taken at a time other than the regularly scheduled time will be graded Pass/D/Fail.   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FF0000"/>
                </a:solidFill>
                <a:highlight>
                  <a:srgbClr val="FFFF00"/>
                </a:highlight>
                <a:latin typeface="Calibri" pitchFamily="34" charset="0"/>
              </a:rPr>
              <a:t>If you arrive late, you will not be given any additional time.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FF0000"/>
                </a:solidFill>
                <a:highlight>
                  <a:srgbClr val="FFFF00"/>
                </a:highlight>
                <a:latin typeface="Calibri" pitchFamily="34" charset="0"/>
              </a:rPr>
              <a:t>If you do not show up for an exam without prior notice, you may receive an “F” for that exam!</a:t>
            </a:r>
          </a:p>
          <a:p>
            <a:pPr indent="-365125">
              <a:spcBef>
                <a:spcPct val="20000"/>
              </a:spcBef>
            </a:pP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93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824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>
          <a:xfrm>
            <a:off x="3746376" y="316706"/>
            <a:ext cx="4809479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b="1" dirty="0"/>
              <a:t>Exams</a:t>
            </a:r>
          </a:p>
        </p:txBody>
      </p:sp>
      <p:sp>
        <p:nvSpPr>
          <p:cNvPr id="8" name="Rectangle 17"/>
          <p:cNvSpPr txBox="1">
            <a:spLocks noChangeArrowheads="1"/>
          </p:cNvSpPr>
          <p:nvPr/>
        </p:nvSpPr>
        <p:spPr bwMode="auto">
          <a:xfrm>
            <a:off x="414339" y="2134010"/>
            <a:ext cx="8494712" cy="403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C00000"/>
                </a:solidFill>
                <a:latin typeface="Calibri" pitchFamily="34" charset="0"/>
              </a:rPr>
              <a:t>Every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 aspect of an examination is subject to the provisions of the Honor Code. </a:t>
            </a:r>
          </a:p>
          <a:p>
            <a:pPr>
              <a:buClr>
                <a:srgbClr val="A60000"/>
              </a:buClr>
              <a:buSzPct val="100000"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Students are graded on a +/- 4 point scale.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4.3=A+, 4.0=A , 3.67=A-, 3.33=B+, 3.0=B, 2.67=B-, 2.33=C+, 2.0=C, 1.67=C-, 1.33=D+, 1.0=D, 0.67=D-, 0.0 =F.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indent="-365125">
              <a:spcBef>
                <a:spcPct val="20000"/>
              </a:spcBef>
            </a:pP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259131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69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>
          <a:xfrm>
            <a:off x="3409026" y="316706"/>
            <a:ext cx="5315505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b="1" dirty="0" err="1"/>
              <a:t>ExamSoft</a:t>
            </a:r>
            <a:r>
              <a:rPr lang="en-US" b="1" dirty="0"/>
              <a:t>/ </a:t>
            </a:r>
            <a:r>
              <a:rPr lang="en-US" b="1" dirty="0" err="1"/>
              <a:t>Examplify</a:t>
            </a:r>
            <a:endParaRPr lang="en-US" b="1" dirty="0"/>
          </a:p>
        </p:txBody>
      </p:sp>
      <p:sp>
        <p:nvSpPr>
          <p:cNvPr id="8" name="Rectangle 17"/>
          <p:cNvSpPr txBox="1">
            <a:spLocks noChangeArrowheads="1"/>
          </p:cNvSpPr>
          <p:nvPr/>
        </p:nvSpPr>
        <p:spPr bwMode="auto">
          <a:xfrm>
            <a:off x="228600" y="1613713"/>
            <a:ext cx="8915400" cy="372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+mn-lt"/>
              </a:rPr>
              <a:t>Examplify (developed by </a:t>
            </a:r>
            <a:r>
              <a:rPr lang="en-US" sz="3000" dirty="0" err="1">
                <a:solidFill>
                  <a:srgbClr val="000000"/>
                </a:solidFill>
                <a:latin typeface="+mn-lt"/>
              </a:rPr>
              <a:t>ExamSoft</a:t>
            </a:r>
            <a:r>
              <a:rPr lang="en-US" sz="3000" dirty="0">
                <a:solidFill>
                  <a:srgbClr val="000000"/>
                </a:solidFill>
                <a:latin typeface="+mn-lt"/>
              </a:rPr>
              <a:t>) is used to administer most law school exams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</a:rPr>
              <a:t>You can d</a:t>
            </a:r>
            <a:r>
              <a:rPr lang="en-US" sz="3000" dirty="0">
                <a:solidFill>
                  <a:srgbClr val="000000"/>
                </a:solidFill>
                <a:latin typeface="+mn-lt"/>
              </a:rPr>
              <a:t>ownload Examplify </a:t>
            </a:r>
            <a:r>
              <a:rPr lang="en-US" sz="3000" dirty="0">
                <a:solidFill>
                  <a:srgbClr val="000000"/>
                </a:solidFill>
              </a:rPr>
              <a:t>at </a:t>
            </a:r>
            <a:r>
              <a:rPr lang="en-US" sz="3000" dirty="0">
                <a:solidFill>
                  <a:srgbClr val="000000"/>
                </a:solidFill>
                <a:latin typeface="+mn-lt"/>
              </a:rPr>
              <a:t>examsoft.com/alabamalaw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+mn-lt"/>
              </a:rPr>
              <a:t>Before exams, the Records Office and IT will hold an information meeting on Examplify</a:t>
            </a:r>
            <a:endParaRPr lang="en-US" sz="3000" b="1" dirty="0">
              <a:solidFill>
                <a:srgbClr val="000000"/>
              </a:solidFill>
              <a:latin typeface="+mn-lt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+mn-lt"/>
              </a:rPr>
              <a:t>Additional Information can be found on the “Students” tab under “Exams”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3000" i="1" dirty="0">
                <a:solidFill>
                  <a:srgbClr val="000000"/>
                </a:solidFill>
              </a:rPr>
              <a:t>Note: Your Intro exam will be taken via Blackboard, not Examplify</a:t>
            </a:r>
            <a:endParaRPr lang="en-US" sz="3000" i="1" dirty="0">
              <a:solidFill>
                <a:srgbClr val="00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A60000"/>
              </a:buClr>
              <a:buSzPct val="100000"/>
              <a:defRPr/>
            </a:pPr>
            <a:endParaRPr lang="en-US" sz="3200" kern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2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168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>
          <a:xfrm>
            <a:off x="3462292" y="316706"/>
            <a:ext cx="5051395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b="1" dirty="0"/>
              <a:t>Grading</a:t>
            </a:r>
          </a:p>
        </p:txBody>
      </p:sp>
      <p:sp>
        <p:nvSpPr>
          <p:cNvPr id="12" name="Rectangle 17"/>
          <p:cNvSpPr txBox="1">
            <a:spLocks noChangeArrowheads="1"/>
          </p:cNvSpPr>
          <p:nvPr/>
        </p:nvSpPr>
        <p:spPr bwMode="auto">
          <a:xfrm>
            <a:off x="420688" y="1512021"/>
            <a:ext cx="84947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rgbClr val="C00000"/>
                </a:solidFill>
                <a:latin typeface="Calibri" pitchFamily="34" charset="0"/>
              </a:rPr>
              <a:t>Each semester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you will be issued an anonymous number. The number will be located on your DegreeWorks page; you can also contact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  <a:hlinkClick r:id="rId3"/>
              </a:rPr>
              <a:t>registrar@law.ua.edu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 and ask them to provide you with your anonymous number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Exams are graded anonymously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Your anonymous number will change each semester, and you may be given a new anonymous number prior to finals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You will not otherwise identify yourself on an exam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Professors grade exams anonymously, after which the Registrar’s Office will assign grades using each student’s anonymous number</a:t>
            </a:r>
          </a:p>
          <a:p>
            <a:pPr marL="457200" indent="-4572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Fall grades will be posted on a rolling basis, but no grades will be posted before </a:t>
            </a:r>
            <a:r>
              <a:rPr lang="en-US" sz="2400" i="1" dirty="0">
                <a:solidFill>
                  <a:srgbClr val="000000"/>
                </a:solidFill>
                <a:latin typeface="Calibri" pitchFamily="34" charset="0"/>
              </a:rPr>
              <a:t>January 7</a:t>
            </a: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742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>
          <a:xfrm>
            <a:off x="3559947" y="316706"/>
            <a:ext cx="5349104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3000" b="1" dirty="0"/>
              <a:t>Grade Review and Appeal</a:t>
            </a:r>
          </a:p>
        </p:txBody>
      </p:sp>
      <p:sp>
        <p:nvSpPr>
          <p:cNvPr id="12" name="Rectangle 17"/>
          <p:cNvSpPr txBox="1">
            <a:spLocks noChangeArrowheads="1"/>
          </p:cNvSpPr>
          <p:nvPr/>
        </p:nvSpPr>
        <p:spPr bwMode="auto">
          <a:xfrm>
            <a:off x="414339" y="2057400"/>
            <a:ext cx="812006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After grades have been posted, the Registrar’s Office will let students know when they can review their exams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After reviewing </a:t>
            </a:r>
            <a:r>
              <a:rPr lang="en-US" sz="2400" dirty="0"/>
              <a:t>an exam, a student can request a recalculation or appeal of their final grade</a:t>
            </a:r>
            <a:endParaRPr lang="en-US" sz="24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The Law School’s procedure for requesting a recalculation and/ or appeal is located in the Student Handbook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A student may appeal a grade solely on the ground that it was arbitrary or capricious.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A request for recalculation or appeal must be submitted by the last day of classes of the semester following that for which the grade was awarded.</a:t>
            </a:r>
            <a:r>
              <a:rPr lang="en-US" sz="2600" dirty="0">
                <a:latin typeface="+mn-lt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42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834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>
          <a:xfrm>
            <a:off x="3559947" y="316706"/>
            <a:ext cx="5349104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4000" b="1" dirty="0"/>
              <a:t>Probationary Status</a:t>
            </a:r>
          </a:p>
        </p:txBody>
      </p:sp>
      <p:sp>
        <p:nvSpPr>
          <p:cNvPr id="12" name="Rectangle 17"/>
          <p:cNvSpPr txBox="1">
            <a:spLocks noChangeArrowheads="1"/>
          </p:cNvSpPr>
          <p:nvPr/>
        </p:nvSpPr>
        <p:spPr bwMode="auto">
          <a:xfrm>
            <a:off x="414339" y="1676400"/>
            <a:ext cx="812006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Students must maintain a cumulative grade point average of 2.33 in order to be in good standing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A student who does not have a cumulative GPA of 2.33 or higher at the end of a semester will normally be permitted to remain in the Law School on probation during the next semester for which they enroll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The Law School, and particularly Dean Anita Kay Head, will work individually with students on probation to help them achieve a cumulative GPA of 2.33 or higher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A student who is placed on probation and fails to achieve a cumulative GPA of 2.33 or higher after their probationary semester will be excluded from the Law School</a:t>
            </a:r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744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>
          <a:xfrm>
            <a:off x="3559947" y="316706"/>
            <a:ext cx="5349104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4000" b="1" dirty="0"/>
              <a:t>Graduation Requirements</a:t>
            </a:r>
          </a:p>
        </p:txBody>
      </p:sp>
      <p:sp>
        <p:nvSpPr>
          <p:cNvPr id="12" name="Rectangle 17"/>
          <p:cNvSpPr txBox="1">
            <a:spLocks noChangeArrowheads="1"/>
          </p:cNvSpPr>
          <p:nvPr/>
        </p:nvSpPr>
        <p:spPr bwMode="auto">
          <a:xfrm>
            <a:off x="255984" y="1514479"/>
            <a:ext cx="8632032" cy="3743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90 credit hours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Good standing: </a:t>
            </a:r>
            <a:r>
              <a:rPr lang="en-US" sz="2400" i="1" dirty="0">
                <a:solidFill>
                  <a:srgbClr val="C00000"/>
                </a:solidFill>
                <a:latin typeface="Calibri" pitchFamily="34" charset="0"/>
              </a:rPr>
              <a:t>You must have a cumulative GPA of at least 2.33, based on your JD courses, in order to remain in good standing</a:t>
            </a: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Successful completion of the following:</a:t>
            </a:r>
          </a:p>
          <a:p>
            <a:pPr marL="800100" lvl="1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Required first-year courses</a:t>
            </a:r>
          </a:p>
          <a:p>
            <a:pPr marL="800100" lvl="1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At least 6 hours of experiential learning </a:t>
            </a:r>
          </a:p>
          <a:p>
            <a:pPr marL="800100" lvl="1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Legal Profession</a:t>
            </a:r>
          </a:p>
          <a:p>
            <a:pPr marL="800100" lvl="1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Seminar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A satisfactory record of honorable conduct befitting a prospective member of the legal profession 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endParaRPr lang="en-US" sz="2400" dirty="0">
              <a:latin typeface="Calibri" pitchFamily="34" charset="0"/>
            </a:endParaRP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Note: You must complete the requirements for the J.D. in not less than 24 months and not more than 6 calendar years after matriculating as a law student </a:t>
            </a:r>
          </a:p>
          <a:p>
            <a:pPr marL="800100" lvl="1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7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3275863" y="233363"/>
            <a:ext cx="5441103" cy="609600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b="1" dirty="0"/>
              <a:t>Student Bar Application</a:t>
            </a:r>
          </a:p>
        </p:txBody>
      </p:sp>
      <p:sp>
        <p:nvSpPr>
          <p:cNvPr id="54275" name="Rectangle 17"/>
          <p:cNvSpPr txBox="1">
            <a:spLocks noChangeArrowheads="1"/>
          </p:cNvSpPr>
          <p:nvPr/>
        </p:nvSpPr>
        <p:spPr bwMode="auto">
          <a:xfrm>
            <a:off x="414339" y="1766657"/>
            <a:ext cx="8120063" cy="481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C0000"/>
                </a:solidFill>
                <a:latin typeface="+mn-lt"/>
                <a:hlinkClick r:id="rId3"/>
              </a:rPr>
              <a:t>www.alabar.org</a:t>
            </a:r>
            <a:endParaRPr lang="en-US" sz="2400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Calibri" pitchFamily="34" charset="0"/>
              </a:rPr>
              <a:t>If your application is received in Montgomery within 60 days of the first day of fall classes, you do not have to pay an application fee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You must register with the Alabama State Bar to participate in some clinics and to get a Third-Year Practice Card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The Alabama State Bar no longer requires fingerprint cards. If other state bars require cards, this can be done at UAPD</a:t>
            </a: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There will be a </a:t>
            </a:r>
            <a:r>
              <a:rPr lang="en-US" sz="2400" i="1" dirty="0">
                <a:solidFill>
                  <a:srgbClr val="C00000"/>
                </a:solidFill>
                <a:latin typeface="Calibri" pitchFamily="34" charset="0"/>
              </a:rPr>
              <a:t>mandatory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 meeting with the Alabama State Bar on August 22 at 2:30pm in the Moot Courtroom</a:t>
            </a:r>
            <a:endParaRPr lang="en-US" sz="2400" dirty="0">
              <a:solidFill>
                <a:srgbClr val="C00000"/>
              </a:solidFill>
              <a:latin typeface="Calibri" pitchFamily="34" charset="0"/>
            </a:endParaRPr>
          </a:p>
          <a:p>
            <a:pPr marL="342900" indent="-342900">
              <a:buClr>
                <a:srgbClr val="A6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Registration information for other jurisdictions can be found at https://www.ncbex.org/</a:t>
            </a:r>
          </a:p>
          <a:p>
            <a:pPr indent="-365125">
              <a:buClr>
                <a:srgbClr val="A60000"/>
              </a:buClr>
              <a:buSzPct val="100000"/>
              <a:buFont typeface="Arial" charset="0"/>
              <a:buChar char="•"/>
            </a:pP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259131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936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754" name="Rectangle 16"/>
          <p:cNvSpPr>
            <a:spLocks noGrp="1" noChangeArrowheads="1"/>
          </p:cNvSpPr>
          <p:nvPr>
            <p:ph type="title"/>
          </p:nvPr>
        </p:nvSpPr>
        <p:spPr>
          <a:xfrm>
            <a:off x="3092824" y="319372"/>
            <a:ext cx="5871883" cy="685799"/>
          </a:xfrm>
        </p:spPr>
        <p:txBody>
          <a:bodyPr>
            <a:normAutofit fontScale="90000"/>
          </a:bodyPr>
          <a:lstStyle/>
          <a:p>
            <a:pPr algn="r"/>
            <a:r>
              <a:rPr lang="en-US" sz="3400" b="1" dirty="0"/>
              <a:t>Services Offered by Other Campus Departments</a:t>
            </a:r>
          </a:p>
        </p:txBody>
      </p:sp>
      <p:sp>
        <p:nvSpPr>
          <p:cNvPr id="74755" name="Rectangle 17"/>
          <p:cNvSpPr txBox="1">
            <a:spLocks noChangeArrowheads="1"/>
          </p:cNvSpPr>
          <p:nvPr/>
        </p:nvSpPr>
        <p:spPr bwMode="auto">
          <a:xfrm>
            <a:off x="685800" y="1779665"/>
            <a:ext cx="7772400" cy="468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rgbClr val="A6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</a:rPr>
              <a:t>Tuition information - Student Receivables, 105 Student Services Center, 205-348-5750</a:t>
            </a:r>
          </a:p>
          <a:p>
            <a:pPr marL="342900" indent="-342900">
              <a:buClr>
                <a:srgbClr val="A6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</a:rPr>
              <a:t>Official transcripts – See </a:t>
            </a:r>
            <a:r>
              <a:rPr lang="en-US" sz="3200" dirty="0">
                <a:solidFill>
                  <a:srgbClr val="000000"/>
                </a:solidFill>
                <a:latin typeface="Calibri" pitchFamily="34" charset="0"/>
                <a:hlinkClick r:id="rId3"/>
              </a:rPr>
              <a:t>https://registrar.ua.edu/student-services/transcripts/</a:t>
            </a:r>
            <a:r>
              <a:rPr lang="en-US" sz="3200" dirty="0">
                <a:solidFill>
                  <a:srgbClr val="000000"/>
                </a:solidFill>
                <a:latin typeface="Calibri" pitchFamily="34" charset="0"/>
              </a:rPr>
              <a:t> for information on ordering transcripts online</a:t>
            </a:r>
          </a:p>
          <a:p>
            <a:pPr indent="-365125">
              <a:buClr>
                <a:srgbClr val="A60000"/>
              </a:buClr>
              <a:buSzPct val="100000"/>
              <a:buFont typeface="Arial" charset="0"/>
              <a:buChar char="•"/>
            </a:pP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15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830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754" name="Rectangle 16"/>
          <p:cNvSpPr>
            <a:spLocks noGrp="1" noChangeArrowheads="1"/>
          </p:cNvSpPr>
          <p:nvPr>
            <p:ph type="title"/>
          </p:nvPr>
        </p:nvSpPr>
        <p:spPr>
          <a:xfrm>
            <a:off x="3092824" y="319372"/>
            <a:ext cx="5871883" cy="685799"/>
          </a:xfrm>
        </p:spPr>
        <p:txBody>
          <a:bodyPr/>
          <a:lstStyle/>
          <a:p>
            <a:pPr algn="r"/>
            <a:r>
              <a:rPr lang="en-US" sz="3400" b="1" dirty="0"/>
              <a:t>FERPA</a:t>
            </a:r>
          </a:p>
        </p:txBody>
      </p:sp>
      <p:sp>
        <p:nvSpPr>
          <p:cNvPr id="74755" name="Rectangle 17"/>
          <p:cNvSpPr txBox="1">
            <a:spLocks noChangeArrowheads="1"/>
          </p:cNvSpPr>
          <p:nvPr/>
        </p:nvSpPr>
        <p:spPr bwMode="auto">
          <a:xfrm>
            <a:off x="685800" y="1779665"/>
            <a:ext cx="7772400" cy="468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UA complies fully with the Federal Family Educational Rights and Privacy Act (FERPA) which governs access to, and confidentiality of, student records.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As a means of complying with this act, the University has developed the UA Policy on Confidentiality of Records available at registar.ua.edu.</a:t>
            </a: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302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754" name="Rectangle 16"/>
          <p:cNvSpPr>
            <a:spLocks noGrp="1" noChangeArrowheads="1"/>
          </p:cNvSpPr>
          <p:nvPr>
            <p:ph type="title"/>
          </p:nvPr>
        </p:nvSpPr>
        <p:spPr>
          <a:xfrm>
            <a:off x="3092824" y="319372"/>
            <a:ext cx="5871883" cy="685799"/>
          </a:xfrm>
        </p:spPr>
        <p:txBody>
          <a:bodyPr/>
          <a:lstStyle/>
          <a:p>
            <a:pPr algn="r"/>
            <a:r>
              <a:rPr lang="en-US" sz="3400" b="1" dirty="0"/>
              <a:t>FERPA</a:t>
            </a:r>
          </a:p>
        </p:txBody>
      </p:sp>
      <p:sp>
        <p:nvSpPr>
          <p:cNvPr id="74755" name="Rectangle 17"/>
          <p:cNvSpPr txBox="1">
            <a:spLocks noChangeArrowheads="1"/>
          </p:cNvSpPr>
          <p:nvPr/>
        </p:nvSpPr>
        <p:spPr bwMode="auto">
          <a:xfrm>
            <a:off x="685800" y="1779665"/>
            <a:ext cx="7772400" cy="468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200" dirty="0"/>
              <a:t>FERPA grants students the right to: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Inspect and review your educational record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Have some control over the disclosure of information from your educational record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Seek to amend incorrect information in your educational record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77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56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754" name="Rectangle 16"/>
          <p:cNvSpPr>
            <a:spLocks noGrp="1" noChangeArrowheads="1"/>
          </p:cNvSpPr>
          <p:nvPr>
            <p:ph type="title"/>
          </p:nvPr>
        </p:nvSpPr>
        <p:spPr>
          <a:xfrm>
            <a:off x="3092824" y="319372"/>
            <a:ext cx="5871883" cy="685799"/>
          </a:xfrm>
        </p:spPr>
        <p:txBody>
          <a:bodyPr/>
          <a:lstStyle/>
          <a:p>
            <a:pPr algn="r"/>
            <a:r>
              <a:rPr lang="en-US" sz="3400" b="1" dirty="0"/>
              <a:t>FERPA</a:t>
            </a:r>
          </a:p>
        </p:txBody>
      </p:sp>
      <p:sp>
        <p:nvSpPr>
          <p:cNvPr id="74755" name="Rectangle 17"/>
          <p:cNvSpPr txBox="1">
            <a:spLocks noChangeArrowheads="1"/>
          </p:cNvSpPr>
          <p:nvPr/>
        </p:nvSpPr>
        <p:spPr bwMode="auto">
          <a:xfrm>
            <a:off x="685800" y="1779665"/>
            <a:ext cx="7772400" cy="468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FERPA rights transfer from the parent to the student 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When the student reaches the age of 18</a:t>
            </a:r>
          </a:p>
          <a:p>
            <a:pPr algn="ctr"/>
            <a:r>
              <a:rPr lang="en-US" sz="3200" dirty="0"/>
              <a:t>OR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The student attends a post-secondary institution regardless of 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2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869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754" name="Rectangle 16"/>
          <p:cNvSpPr>
            <a:spLocks noGrp="1" noChangeArrowheads="1"/>
          </p:cNvSpPr>
          <p:nvPr>
            <p:ph type="title"/>
          </p:nvPr>
        </p:nvSpPr>
        <p:spPr>
          <a:xfrm>
            <a:off x="3092824" y="319372"/>
            <a:ext cx="5871883" cy="685799"/>
          </a:xfrm>
        </p:spPr>
        <p:txBody>
          <a:bodyPr/>
          <a:lstStyle/>
          <a:p>
            <a:pPr algn="r"/>
            <a:r>
              <a:rPr lang="en-US" sz="3400" b="1" dirty="0"/>
              <a:t>FERPA</a:t>
            </a:r>
          </a:p>
        </p:txBody>
      </p:sp>
      <p:sp>
        <p:nvSpPr>
          <p:cNvPr id="74755" name="Rectangle 17"/>
          <p:cNvSpPr txBox="1">
            <a:spLocks noChangeArrowheads="1"/>
          </p:cNvSpPr>
          <p:nvPr/>
        </p:nvSpPr>
        <p:spPr bwMode="auto">
          <a:xfrm>
            <a:off x="685800" y="1779665"/>
            <a:ext cx="7772400" cy="468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release of student educational records and personally identifiable information </a:t>
            </a:r>
            <a:r>
              <a:rPr lang="en-US" sz="3200" b="1" dirty="0"/>
              <a:t>may not </a:t>
            </a:r>
            <a:r>
              <a:rPr lang="en-US" sz="3200" dirty="0"/>
              <a:t>be released to a third party without your written consent unless that information is considered “directory information”.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No information, including directory, will be released if you have a confidentiality hold on your records.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329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754" name="Rectangle 16"/>
          <p:cNvSpPr>
            <a:spLocks noGrp="1" noChangeArrowheads="1"/>
          </p:cNvSpPr>
          <p:nvPr>
            <p:ph type="title"/>
          </p:nvPr>
        </p:nvSpPr>
        <p:spPr>
          <a:xfrm>
            <a:off x="3092824" y="319372"/>
            <a:ext cx="5871883" cy="685799"/>
          </a:xfrm>
        </p:spPr>
        <p:txBody>
          <a:bodyPr/>
          <a:lstStyle/>
          <a:p>
            <a:pPr algn="r"/>
            <a:r>
              <a:rPr lang="en-US" sz="3400" b="1" dirty="0"/>
              <a:t>FERPA</a:t>
            </a:r>
          </a:p>
        </p:txBody>
      </p:sp>
      <p:sp>
        <p:nvSpPr>
          <p:cNvPr id="74755" name="Rectangle 17"/>
          <p:cNvSpPr txBox="1">
            <a:spLocks noChangeArrowheads="1"/>
          </p:cNvSpPr>
          <p:nvPr/>
        </p:nvSpPr>
        <p:spPr bwMode="auto">
          <a:xfrm>
            <a:off x="685800" y="1585702"/>
            <a:ext cx="7772400" cy="468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/>
              <a:t>OK to Release</a:t>
            </a:r>
          </a:p>
          <a:p>
            <a:endParaRPr lang="en-US" sz="2400" dirty="0"/>
          </a:p>
          <a:p>
            <a:r>
              <a:rPr lang="en-US" sz="2400" b="1" dirty="0"/>
              <a:t>DIRECTORY INFORMATION</a:t>
            </a:r>
            <a:endParaRPr lang="en-US" sz="2400" dirty="0"/>
          </a:p>
          <a:p>
            <a:r>
              <a:rPr lang="en-US" sz="2400" dirty="0"/>
              <a:t>•Name</a:t>
            </a:r>
          </a:p>
          <a:p>
            <a:r>
              <a:rPr lang="en-US" sz="2400" dirty="0"/>
              <a:t>•Local &amp; permanent address</a:t>
            </a:r>
          </a:p>
          <a:p>
            <a:r>
              <a:rPr lang="en-US" sz="2400" dirty="0"/>
              <a:t>•Telephone number</a:t>
            </a:r>
          </a:p>
          <a:p>
            <a:r>
              <a:rPr lang="en-US" sz="2400" dirty="0"/>
              <a:t>•UA Email address</a:t>
            </a:r>
          </a:p>
          <a:p>
            <a:r>
              <a:rPr lang="en-US" sz="2400" dirty="0"/>
              <a:t>•UA School/College</a:t>
            </a:r>
          </a:p>
          <a:p>
            <a:r>
              <a:rPr lang="en-US" sz="2400" dirty="0"/>
              <a:t>•Class level</a:t>
            </a:r>
          </a:p>
          <a:p>
            <a:r>
              <a:rPr lang="en-US" sz="2400" dirty="0"/>
              <a:t>•Major(s)/degree program(s)</a:t>
            </a:r>
          </a:p>
          <a:p>
            <a:r>
              <a:rPr lang="en-US" sz="2400" dirty="0"/>
              <a:t>•Dates of attendance</a:t>
            </a:r>
          </a:p>
          <a:p>
            <a:r>
              <a:rPr lang="en-US" sz="2400" dirty="0"/>
              <a:t>•Full-/part-time enrollment status</a:t>
            </a:r>
          </a:p>
          <a:p>
            <a:r>
              <a:rPr lang="en-US" sz="2400" dirty="0"/>
              <a:t>•Degrees/honors/awards received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491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384300"/>
            <a:ext cx="192088" cy="5473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4754" name="Rectangle 16"/>
          <p:cNvSpPr>
            <a:spLocks noGrp="1" noChangeArrowheads="1"/>
          </p:cNvSpPr>
          <p:nvPr>
            <p:ph type="title"/>
          </p:nvPr>
        </p:nvSpPr>
        <p:spPr>
          <a:xfrm>
            <a:off x="3092824" y="319372"/>
            <a:ext cx="5871883" cy="685799"/>
          </a:xfrm>
        </p:spPr>
        <p:txBody>
          <a:bodyPr/>
          <a:lstStyle/>
          <a:p>
            <a:pPr algn="r"/>
            <a:r>
              <a:rPr lang="en-US" sz="3400" b="1" dirty="0"/>
              <a:t>FERPA</a:t>
            </a:r>
          </a:p>
        </p:txBody>
      </p:sp>
      <p:sp>
        <p:nvSpPr>
          <p:cNvPr id="74755" name="Rectangle 17"/>
          <p:cNvSpPr txBox="1">
            <a:spLocks noChangeArrowheads="1"/>
          </p:cNvSpPr>
          <p:nvPr/>
        </p:nvSpPr>
        <p:spPr bwMode="auto">
          <a:xfrm>
            <a:off x="685800" y="1585702"/>
            <a:ext cx="7772400" cy="468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 dirty="0"/>
              <a:t>Not OK to Release</a:t>
            </a:r>
          </a:p>
          <a:p>
            <a:r>
              <a:rPr lang="en-US" sz="2000" b="1" dirty="0"/>
              <a:t>PERSONALLY IDENTIFIABLE </a:t>
            </a:r>
            <a:endParaRPr lang="en-US" sz="2000" dirty="0"/>
          </a:p>
          <a:p>
            <a:r>
              <a:rPr lang="en-US" sz="2000" b="1" dirty="0"/>
              <a:t>INFORMATION </a:t>
            </a:r>
            <a:r>
              <a:rPr lang="en-US" sz="2000" dirty="0"/>
              <a:t>including, but not limited to:</a:t>
            </a:r>
          </a:p>
          <a:p>
            <a:r>
              <a:rPr lang="en-US" sz="2000" dirty="0"/>
              <a:t>•	Social Security Number</a:t>
            </a:r>
          </a:p>
          <a:p>
            <a:r>
              <a:rPr lang="en-US" sz="2000" dirty="0"/>
              <a:t>•	Date of birth</a:t>
            </a:r>
          </a:p>
          <a:p>
            <a:r>
              <a:rPr lang="en-US" sz="2000" dirty="0"/>
              <a:t>•	Residency status</a:t>
            </a:r>
          </a:p>
          <a:p>
            <a:r>
              <a:rPr lang="en-US" sz="2000" dirty="0"/>
              <a:t>•	Gender/race/ethnicity</a:t>
            </a:r>
          </a:p>
          <a:p>
            <a:r>
              <a:rPr lang="en-US" sz="2000" dirty="0"/>
              <a:t>•	Religious preference</a:t>
            </a:r>
          </a:p>
          <a:p>
            <a:r>
              <a:rPr lang="en-US" sz="2000" dirty="0"/>
              <a:t>•	Pictures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Information about disabilities</a:t>
            </a:r>
          </a:p>
          <a:p>
            <a:r>
              <a:rPr lang="en-US" sz="2000" b="1" dirty="0"/>
              <a:t>EDUCATION RECORDS </a:t>
            </a:r>
            <a:r>
              <a:rPr lang="en-US" sz="2000" dirty="0"/>
              <a:t>including, but not limited to:</a:t>
            </a:r>
          </a:p>
          <a:p>
            <a:r>
              <a:rPr lang="en-US" sz="2000" dirty="0"/>
              <a:t>•	Class schedule</a:t>
            </a:r>
          </a:p>
          <a:p>
            <a:r>
              <a:rPr lang="en-US" sz="2000" dirty="0"/>
              <a:t>•	Grades/GPA/Academic standing</a:t>
            </a:r>
          </a:p>
          <a:p>
            <a:r>
              <a:rPr lang="en-US" sz="2000" dirty="0"/>
              <a:t>•	Test scores</a:t>
            </a:r>
          </a:p>
          <a:p>
            <a:r>
              <a:rPr lang="en-US" sz="2000" dirty="0"/>
              <a:t>•	Academic transcripts</a:t>
            </a:r>
          </a:p>
          <a:p>
            <a:r>
              <a:rPr lang="en-US" sz="2000" dirty="0"/>
              <a:t>•	Disciplinary records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96977"/>
            <a:ext cx="9144000" cy="187325"/>
          </a:xfrm>
          <a:prstGeom prst="rect">
            <a:avLst/>
          </a:prstGeom>
          <a:solidFill>
            <a:srgbClr val="A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152400"/>
            <a:ext cx="213265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528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BF231501810149A5DD7DCEFA3D5804" ma:contentTypeVersion="14" ma:contentTypeDescription="Create a new document." ma:contentTypeScope="" ma:versionID="99a010475c79b8134ca9015f425ee35a">
  <xsd:schema xmlns:xsd="http://www.w3.org/2001/XMLSchema" xmlns:xs="http://www.w3.org/2001/XMLSchema" xmlns:p="http://schemas.microsoft.com/office/2006/metadata/properties" xmlns:ns2="be198680-6956-45bd-a3a1-ae0e8fcfb79a" xmlns:ns3="57cf0dc8-574c-44f1-ac39-fc745b74561f" targetNamespace="http://schemas.microsoft.com/office/2006/metadata/properties" ma:root="true" ma:fieldsID="0a6dbf4ad76e506062b6f9143c4f4e9b" ns2:_="" ns3:_="">
    <xsd:import namespace="be198680-6956-45bd-a3a1-ae0e8fcfb79a"/>
    <xsd:import namespace="57cf0dc8-574c-44f1-ac39-fc745b7456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198680-6956-45bd-a3a1-ae0e8fcfb7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cab473c-064c-4c61-8ef3-0c94a3d355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21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cf0dc8-574c-44f1-ac39-fc745b74561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5f6de9b-9279-40b7-bb00-5eab34c3576d}" ma:internalName="TaxCatchAll" ma:showField="CatchAllData" ma:web="57cf0dc8-574c-44f1-ac39-fc745b7456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198680-6956-45bd-a3a1-ae0e8fcfb79a">
      <Terms xmlns="http://schemas.microsoft.com/office/infopath/2007/PartnerControls"/>
    </lcf76f155ced4ddcb4097134ff3c332f>
    <TaxCatchAll xmlns="57cf0dc8-574c-44f1-ac39-fc745b74561f" xsi:nil="true"/>
    <_Flow_SignoffStatus xmlns="be198680-6956-45bd-a3a1-ae0e8fcfb79a" xsi:nil="true"/>
  </documentManagement>
</p:properties>
</file>

<file path=customXml/item4.xml><?xml version="1.0" encoding="utf-8"?>
<?mso-contentType ?>
<SharedContentType xmlns="Microsoft.SharePoint.Taxonomy.ContentTypeSync" SourceId="ccab473c-064c-4c61-8ef3-0c94a3d35594" ContentTypeId="0x0101" PreviousValue="false"/>
</file>

<file path=customXml/itemProps1.xml><?xml version="1.0" encoding="utf-8"?>
<ds:datastoreItem xmlns:ds="http://schemas.openxmlformats.org/officeDocument/2006/customXml" ds:itemID="{BE56B646-2A1B-46F4-9964-495818871B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198680-6956-45bd-a3a1-ae0e8fcfb79a"/>
    <ds:schemaRef ds:uri="57cf0dc8-574c-44f1-ac39-fc745b7456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C65A4B-C5C2-482E-A87A-69E8BA170A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821C05-34C1-4582-ABFE-4BCFB9DACF84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be198680-6956-45bd-a3a1-ae0e8fcfb79a"/>
    <ds:schemaRef ds:uri="http://www.w3.org/XML/1998/namespace"/>
    <ds:schemaRef ds:uri="http://purl.org/dc/terms/"/>
    <ds:schemaRef ds:uri="http://schemas.openxmlformats.org/package/2006/metadata/core-properties"/>
    <ds:schemaRef ds:uri="57cf0dc8-574c-44f1-ac39-fc745b74561f"/>
    <ds:schemaRef ds:uri="http://schemas.microsoft.com/office/2006/metadata/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A1C4D4F8-C912-4968-8444-0F81A0E96D1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1325</Words>
  <Application>Microsoft Office PowerPoint</Application>
  <PresentationFormat>On-screen Show (4:3)</PresentationFormat>
  <Paragraphs>139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Supplemental Orientation Slides</vt:lpstr>
      <vt:lpstr>BamaCash</vt:lpstr>
      <vt:lpstr>Printing from Lab    Computers and Laptops</vt:lpstr>
      <vt:lpstr>Services Offered by Other Campus Departments Cont’d</vt:lpstr>
      <vt:lpstr>Exams</vt:lpstr>
      <vt:lpstr>Exams</vt:lpstr>
      <vt:lpstr>ExamSoft/ Examplify</vt:lpstr>
      <vt:lpstr>Grading</vt:lpstr>
      <vt:lpstr>Grade Review and Appeal</vt:lpstr>
      <vt:lpstr>Probationary Status</vt:lpstr>
      <vt:lpstr>Graduation Requirements</vt:lpstr>
      <vt:lpstr>Student Bar Application</vt:lpstr>
      <vt:lpstr>Services Offered by Other Campus Departments</vt:lpstr>
      <vt:lpstr>FERPA</vt:lpstr>
      <vt:lpstr>FERPA</vt:lpstr>
      <vt:lpstr>FERPA</vt:lpstr>
      <vt:lpstr>FERPA</vt:lpstr>
      <vt:lpstr>FERPA</vt:lpstr>
      <vt:lpstr>FERPA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Exams</dc:title>
  <dc:creator>Grace Lee</dc:creator>
  <cp:lastModifiedBy>Grace Lee</cp:lastModifiedBy>
  <cp:revision>41</cp:revision>
  <dcterms:created xsi:type="dcterms:W3CDTF">2017-07-27T21:36:32Z</dcterms:created>
  <dcterms:modified xsi:type="dcterms:W3CDTF">2025-08-05T21:19:38Z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0x010100CDBF231501810149A5DD7DCEFA3D5804</vt:lpwstr>
  </property>
  <property fmtid="{D5CDD505-2E9C-101B-9397-08002B2CF9AE}" pid="3" name="MediaServiceImageTags">
    <vt:lpwstr/>
  </property>
</Properties>
</file>